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314" r:id="rId2"/>
    <p:sldId id="313" r:id="rId3"/>
    <p:sldId id="315" r:id="rId4"/>
    <p:sldId id="299" r:id="rId5"/>
    <p:sldId id="303" r:id="rId6"/>
    <p:sldId id="305" r:id="rId7"/>
    <p:sldId id="301" r:id="rId8"/>
    <p:sldId id="306" r:id="rId9"/>
    <p:sldId id="304" r:id="rId10"/>
    <p:sldId id="308" r:id="rId11"/>
    <p:sldId id="309" r:id="rId12"/>
    <p:sldId id="310" r:id="rId13"/>
    <p:sldId id="266" r:id="rId14"/>
    <p:sldId id="268" r:id="rId15"/>
    <p:sldId id="269" r:id="rId16"/>
    <p:sldId id="307" r:id="rId17"/>
    <p:sldId id="271" r:id="rId18"/>
    <p:sldId id="272" r:id="rId19"/>
    <p:sldId id="273" r:id="rId20"/>
    <p:sldId id="274" r:id="rId21"/>
    <p:sldId id="275" r:id="rId22"/>
    <p:sldId id="276" r:id="rId23"/>
    <p:sldId id="291" r:id="rId24"/>
    <p:sldId id="292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thana" initials="C" lastIdx="1" clrIdx="0">
    <p:extLst>
      <p:ext uri="{19B8F6BF-5375-455C-9EA6-DF929625EA0E}">
        <p15:presenceInfo xmlns:p15="http://schemas.microsoft.com/office/powerpoint/2012/main" userId="Chetha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F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061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1357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32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23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11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212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46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692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66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09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39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31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7D56A-B12C-44D4-B87B-02C9A1830ED8}" type="datetimeFigureOut">
              <a:rPr lang="en-IN" smtClean="0"/>
              <a:t>11-06-2019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85EF3-52C2-476F-839E-DD6D90F2CE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435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FRAUD DETECTION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40" y="1519707"/>
            <a:ext cx="3188863" cy="28462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206" y="1519707"/>
            <a:ext cx="3377754" cy="2883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3876540" y="3335628"/>
            <a:ext cx="4250029" cy="343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0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00" y="4039507"/>
            <a:ext cx="2219136" cy="7132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299" y="2987478"/>
            <a:ext cx="2219136" cy="707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299" y="5225182"/>
            <a:ext cx="2219136" cy="6279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329" y="2356339"/>
            <a:ext cx="6849209" cy="40796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60748" y="2185992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autoencoders</a:t>
            </a:r>
          </a:p>
        </p:txBody>
      </p:sp>
    </p:spTree>
    <p:extLst>
      <p:ext uri="{BB962C8B-B14F-4D97-AF65-F5344CB8AC3E}">
        <p14:creationId xmlns:p14="http://schemas.microsoft.com/office/powerpoint/2010/main" val="18462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0" cy="11888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4" y="2392580"/>
            <a:ext cx="1554615" cy="493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782" y="3175641"/>
            <a:ext cx="2030144" cy="5243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411" y="2459363"/>
            <a:ext cx="1725318" cy="506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57" y="3563597"/>
            <a:ext cx="2938527" cy="1664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0493" y="4575929"/>
            <a:ext cx="2560542" cy="1639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4500" y="3563597"/>
            <a:ext cx="2962913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autoencoders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1688721"/>
            <a:ext cx="3042168" cy="2950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49" y="3892124"/>
            <a:ext cx="3042402" cy="264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058" y="1688721"/>
            <a:ext cx="2991027" cy="28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6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</a:t>
            </a:r>
            <a:r>
              <a:rPr lang="en-IN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utoencoders</a:t>
            </a:r>
            <a:endParaRPr lang="en-IN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79" y="2107580"/>
            <a:ext cx="6034580" cy="362318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486801" y="1962067"/>
            <a:ext cx="4561490" cy="133481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Bottleneck approach is an approach to for deciding which aspects of observed data are relevant information and what aspects can be thrown away.</a:t>
            </a:r>
            <a:endParaRPr lang="en-IN" dirty="0"/>
          </a:p>
        </p:txBody>
      </p:sp>
      <p:sp>
        <p:nvSpPr>
          <p:cNvPr id="25" name="Rectangle 24"/>
          <p:cNvSpPr/>
          <p:nvPr/>
        </p:nvSpPr>
        <p:spPr>
          <a:xfrm>
            <a:off x="2795752" y="2280745"/>
            <a:ext cx="1965434" cy="2575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ounded Rectangle 26"/>
          <p:cNvSpPr/>
          <p:nvPr/>
        </p:nvSpPr>
        <p:spPr>
          <a:xfrm>
            <a:off x="7799485" y="3568262"/>
            <a:ext cx="4120054" cy="1408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Compactness of representation, measured as the compressibility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Representation retains about some behaviourally relevant variables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547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224" y="206759"/>
            <a:ext cx="10515600" cy="1325563"/>
          </a:xfrm>
        </p:spPr>
        <p:txBody>
          <a:bodyPr/>
          <a:lstStyle/>
          <a:p>
            <a:r>
              <a:rPr lang="en-IN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</a:t>
            </a:r>
            <a:r>
              <a:rPr lang="en-IN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utoencoders</a:t>
            </a:r>
            <a:endParaRPr lang="en-IN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19" t="-2040" r="2347" b="3061"/>
          <a:stretch/>
        </p:blipFill>
        <p:spPr>
          <a:xfrm>
            <a:off x="215901" y="1532322"/>
            <a:ext cx="5676900" cy="3636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3654" t="12171" r="56774" b="1587"/>
          <a:stretch/>
        </p:blipFill>
        <p:spPr>
          <a:xfrm>
            <a:off x="5892801" y="2032000"/>
            <a:ext cx="2349499" cy="1905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29277" y="2032000"/>
            <a:ext cx="2840424" cy="198645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sng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 the neural network, the encoder is a neural network that outputs a representation z of data x</a:t>
            </a:r>
          </a:p>
        </p:txBody>
      </p:sp>
    </p:spTree>
    <p:extLst>
      <p:ext uri="{BB962C8B-B14F-4D97-AF65-F5344CB8AC3E}">
        <p14:creationId xmlns:p14="http://schemas.microsoft.com/office/powerpoint/2010/main" val="238631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 Autoencoders</a:t>
            </a:r>
            <a:endParaRPr lang="en-IN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956" r="3031" b="2611"/>
          <a:stretch/>
        </p:blipFill>
        <p:spPr>
          <a:xfrm>
            <a:off x="139700" y="1690688"/>
            <a:ext cx="5765800" cy="39227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8778" t="14480" r="1222"/>
          <a:stretch/>
        </p:blipFill>
        <p:spPr>
          <a:xfrm>
            <a:off x="6096000" y="1851819"/>
            <a:ext cx="2324100" cy="360045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Rectangle 5"/>
          <p:cNvSpPr/>
          <p:nvPr/>
        </p:nvSpPr>
        <p:spPr>
          <a:xfrm>
            <a:off x="8902260" y="2377655"/>
            <a:ext cx="2840424" cy="200645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rgbClr val="5B9BD5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sng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In deep learning the  decoder is a neural network that learns to reconstruct the data x given a representation  z </a:t>
            </a:r>
          </a:p>
        </p:txBody>
      </p:sp>
    </p:spTree>
    <p:extLst>
      <p:ext uri="{BB962C8B-B14F-4D97-AF65-F5344CB8AC3E}">
        <p14:creationId xmlns:p14="http://schemas.microsoft.com/office/powerpoint/2010/main" val="286194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463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AUTOENCODERS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09987" y="2223436"/>
            <a:ext cx="3262965" cy="95290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utoencoders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25053" y="4273617"/>
            <a:ext cx="2184934" cy="11357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AUTOENCODERS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634563" y="4273616"/>
            <a:ext cx="2213812" cy="11357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AUTOENCODERS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72951" y="4273616"/>
            <a:ext cx="2175309" cy="113578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AUTOENCODERS</a:t>
            </a:r>
          </a:p>
        </p:txBody>
      </p:sp>
      <p:cxnSp>
        <p:nvCxnSpPr>
          <p:cNvPr id="19" name="Straight Arrow Connector 18"/>
          <p:cNvCxnSpPr>
            <a:stCxn id="6" idx="2"/>
            <a:endCxn id="7" idx="0"/>
          </p:cNvCxnSpPr>
          <p:nvPr/>
        </p:nvCxnSpPr>
        <p:spPr>
          <a:xfrm flipH="1">
            <a:off x="3017520" y="3176337"/>
            <a:ext cx="2723950" cy="1097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2"/>
            <a:endCxn id="9" idx="0"/>
          </p:cNvCxnSpPr>
          <p:nvPr/>
        </p:nvCxnSpPr>
        <p:spPr>
          <a:xfrm>
            <a:off x="5741470" y="3176337"/>
            <a:ext cx="2719136" cy="1097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8" idx="0"/>
          </p:cNvCxnSpPr>
          <p:nvPr/>
        </p:nvCxnSpPr>
        <p:spPr>
          <a:xfrm flipH="1">
            <a:off x="5741469" y="3176337"/>
            <a:ext cx="1" cy="10972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7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Convolution </a:t>
            </a:r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55" y="1892106"/>
            <a:ext cx="7079166" cy="2962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05493" y="0"/>
            <a:ext cx="4486507" cy="69695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7807712" y="2598234"/>
            <a:ext cx="4282068" cy="180649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/>
              <a:t>Convolution auto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  <a:r>
              <a:rPr lang="en-IN" dirty="0" smtClean="0"/>
              <a:t> use the convolution operator to learn to encode the input in a set of simple signals and then try to reconstruct the input from them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526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87407" y="1882753"/>
            <a:ext cx="638872" cy="34671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960748" y="2768246"/>
            <a:ext cx="589852" cy="329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936238" y="3716830"/>
            <a:ext cx="589853" cy="347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cxnSp>
        <p:nvCxnSpPr>
          <p:cNvPr id="46" name="Straight Connector 45"/>
          <p:cNvCxnSpPr>
            <a:stCxn id="7" idx="4"/>
          </p:cNvCxnSpPr>
          <p:nvPr/>
        </p:nvCxnSpPr>
        <p:spPr>
          <a:xfrm>
            <a:off x="1255674" y="3097924"/>
            <a:ext cx="0" cy="618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627185" y="353402"/>
            <a:ext cx="4012580" cy="1325563"/>
          </a:xfrm>
        </p:spPr>
        <p:txBody>
          <a:bodyPr>
            <a:normAutofit/>
          </a:bodyPr>
          <a:lstStyle/>
          <a:p>
            <a:r>
              <a:rPr lang="en-IN" sz="40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of CAE:</a:t>
            </a:r>
            <a:endParaRPr lang="en-IN" sz="40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906859" y="1968125"/>
            <a:ext cx="2509024" cy="3467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reconstruction</a:t>
            </a:r>
            <a:endParaRPr lang="en-IN" dirty="0"/>
          </a:p>
        </p:txBody>
      </p:sp>
      <p:sp>
        <p:nvSpPr>
          <p:cNvPr id="52" name="Rectangle 51"/>
          <p:cNvSpPr/>
          <p:nvPr/>
        </p:nvSpPr>
        <p:spPr>
          <a:xfrm>
            <a:off x="1906859" y="2768246"/>
            <a:ext cx="2509024" cy="329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colorization</a:t>
            </a:r>
            <a:endParaRPr lang="en-IN" dirty="0"/>
          </a:p>
        </p:txBody>
      </p:sp>
      <p:sp>
        <p:nvSpPr>
          <p:cNvPr id="53" name="Rectangle 52"/>
          <p:cNvSpPr/>
          <p:nvPr/>
        </p:nvSpPr>
        <p:spPr>
          <a:xfrm>
            <a:off x="1906860" y="3557239"/>
            <a:ext cx="2509024" cy="367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Advanced applications</a:t>
            </a:r>
            <a:endParaRPr lang="en-IN" dirty="0"/>
          </a:p>
        </p:txBody>
      </p:sp>
      <p:sp>
        <p:nvSpPr>
          <p:cNvPr id="54" name="Rectangle 53"/>
          <p:cNvSpPr/>
          <p:nvPr/>
        </p:nvSpPr>
        <p:spPr>
          <a:xfrm>
            <a:off x="4977044" y="223703"/>
            <a:ext cx="6958361" cy="63673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/>
          <a:srcRect l="2716" t="11950" r="3571" b="7015"/>
          <a:stretch/>
        </p:blipFill>
        <p:spPr>
          <a:xfrm>
            <a:off x="5270577" y="585373"/>
            <a:ext cx="5876693" cy="2765504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5765179" y="4228305"/>
            <a:ext cx="5382090" cy="3010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 version is converted to clean version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765179" y="3518908"/>
            <a:ext cx="5382090" cy="29832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Learns to remove noise or reconstruct missing parts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765180" y="4995746"/>
            <a:ext cx="5382090" cy="26763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network fills the gaps in the image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/>
          <p:cNvCxnSpPr>
            <a:stCxn id="4" idx="4"/>
            <a:endCxn id="4" idx="4"/>
          </p:cNvCxnSpPr>
          <p:nvPr/>
        </p:nvCxnSpPr>
        <p:spPr>
          <a:xfrm>
            <a:off x="1306843" y="222946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255674" y="2229466"/>
            <a:ext cx="0" cy="538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21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58" grpId="0" animBg="1"/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66846" cy="1325563"/>
          </a:xfrm>
        </p:spPr>
        <p:txBody>
          <a:bodyPr/>
          <a:lstStyle/>
          <a:p>
            <a:r>
              <a:rPr lang="en-IN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of CAE: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55674" y="2314838"/>
            <a:ext cx="0" cy="4534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255674" y="3097924"/>
            <a:ext cx="0" cy="618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906859" y="1968125"/>
            <a:ext cx="2509024" cy="3467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reconstruction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906859" y="2768246"/>
            <a:ext cx="2509024" cy="3296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colorization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906860" y="3557239"/>
            <a:ext cx="2509024" cy="3679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Advanced applications</a:t>
            </a:r>
            <a:endParaRPr lang="en-IN" dirty="0"/>
          </a:p>
        </p:txBody>
      </p:sp>
      <p:sp>
        <p:nvSpPr>
          <p:cNvPr id="13" name="Oval 12"/>
          <p:cNvSpPr/>
          <p:nvPr/>
        </p:nvSpPr>
        <p:spPr>
          <a:xfrm>
            <a:off x="950874" y="1968125"/>
            <a:ext cx="609600" cy="346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950874" y="2785281"/>
            <a:ext cx="609600" cy="32967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15" name="Oval 14"/>
          <p:cNvSpPr/>
          <p:nvPr/>
        </p:nvSpPr>
        <p:spPr>
          <a:xfrm>
            <a:off x="950874" y="3654949"/>
            <a:ext cx="634351" cy="3745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sp>
        <p:nvSpPr>
          <p:cNvPr id="16" name="Rectangle 15"/>
          <p:cNvSpPr/>
          <p:nvPr/>
        </p:nvSpPr>
        <p:spPr>
          <a:xfrm>
            <a:off x="5205046" y="211016"/>
            <a:ext cx="6729046" cy="64476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Maps circles and squares from an image to the same image but with </a:t>
            </a:r>
            <a:r>
              <a:rPr lang="en-IN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endParaRPr lang="en-IN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Purple is formed sometimes because of blend of </a:t>
            </a:r>
            <a:r>
              <a:rPr lang="en-IN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colors</a:t>
            </a: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where network hesitates between circle or square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521" y="706584"/>
            <a:ext cx="6096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3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6062" y="1825625"/>
            <a:ext cx="11147738" cy="4351338"/>
          </a:xfrm>
        </p:spPr>
        <p:txBody>
          <a:bodyPr/>
          <a:lstStyle/>
          <a:p>
            <a:r>
              <a:rPr lang="en-IN" dirty="0"/>
              <a:t> Fraud detection model is among the most complicated </a:t>
            </a:r>
          </a:p>
          <a:p>
            <a:pPr marL="0" indent="0">
              <a:buNone/>
            </a:pPr>
            <a:r>
              <a:rPr lang="en-IN" dirty="0" smtClean="0"/>
              <a:t>    models </a:t>
            </a:r>
            <a:r>
              <a:rPr lang="en-IN" dirty="0"/>
              <a:t>used for the credit card industry. </a:t>
            </a:r>
            <a:endParaRPr lang="en-IN" dirty="0" smtClean="0"/>
          </a:p>
          <a:p>
            <a:r>
              <a:rPr lang="en-IN" dirty="0" smtClean="0"/>
              <a:t>A  </a:t>
            </a:r>
            <a:r>
              <a:rPr lang="en-IN" dirty="0"/>
              <a:t>rapid growth in the number of credit card transactions which has led to a substantial rise in fraudulent </a:t>
            </a:r>
            <a:r>
              <a:rPr lang="en-IN" dirty="0" smtClean="0"/>
              <a:t>activities.</a:t>
            </a:r>
          </a:p>
          <a:p>
            <a:r>
              <a:rPr lang="en-US" dirty="0" smtClean="0"/>
              <a:t>Most </a:t>
            </a:r>
            <a:r>
              <a:rPr lang="en-US" dirty="0"/>
              <a:t>of the credit card fraud detection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systems </a:t>
            </a:r>
            <a:r>
              <a:rPr lang="en-US" dirty="0"/>
              <a:t>are based on artificial intelligence</a:t>
            </a:r>
            <a:r>
              <a:rPr lang="en-US" dirty="0" smtClean="0"/>
              <a:t>,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Meta learning, pattern matching and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auto-encoders</a:t>
            </a:r>
            <a:r>
              <a:rPr lang="en-US" dirty="0"/>
              <a:t>.</a:t>
            </a:r>
            <a:endParaRPr lang="en-IN" dirty="0"/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741" y="3425780"/>
            <a:ext cx="5572259" cy="333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0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500" y="398672"/>
            <a:ext cx="4559300" cy="1325563"/>
          </a:xfrm>
        </p:spPr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of CAE:</a:t>
            </a:r>
            <a:endParaRPr lang="en-IN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255674" y="2314838"/>
            <a:ext cx="0" cy="4534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255674" y="3097924"/>
            <a:ext cx="0" cy="618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906859" y="1968125"/>
            <a:ext cx="2509024" cy="3467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reconstruction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906859" y="2768246"/>
            <a:ext cx="2509024" cy="32967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colorization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906860" y="3557239"/>
            <a:ext cx="2509024" cy="36799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Advanced applications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950874" y="1968125"/>
            <a:ext cx="609600" cy="346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950874" y="2785281"/>
            <a:ext cx="609600" cy="32967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10" name="Oval 9"/>
          <p:cNvSpPr/>
          <p:nvPr/>
        </p:nvSpPr>
        <p:spPr>
          <a:xfrm>
            <a:off x="950874" y="3585402"/>
            <a:ext cx="634351" cy="37452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5003800" y="473625"/>
            <a:ext cx="6997700" cy="61672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950" y="769892"/>
            <a:ext cx="5779150" cy="2946938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6000425" y="4102100"/>
            <a:ext cx="4140200" cy="4699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Generating higher resolution images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68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N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sparse Autoencoders</a:t>
            </a:r>
            <a:endParaRPr lang="en-IN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99" y="1592262"/>
            <a:ext cx="7058025" cy="50196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388224" y="3060700"/>
            <a:ext cx="4295776" cy="2463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Sparse autoencoders offer us an alternative method for introducing an information bottleneck without requiring a reduction in the number of nodes at our hidden layers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96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N" b="1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Deep Autoencoders</a:t>
            </a:r>
            <a:endParaRPr lang="en-IN" b="1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447800"/>
            <a:ext cx="5143500" cy="4648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32500" y="1690688"/>
            <a:ext cx="4394200" cy="10525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deep autoencoder is composed of two, symmetrical deep-belief networks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2500" y="3033712"/>
            <a:ext cx="4508500" cy="2389187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four or five shows layers representing the encoding  half of the net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 set of four or five layers that make up the decoding half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68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6183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Autoencoders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11" y="1997374"/>
            <a:ext cx="7681626" cy="435292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1" y="2040555"/>
            <a:ext cx="2039754" cy="4186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8519826" y="2670629"/>
            <a:ext cx="3470244" cy="1764211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layer of the deep autoencoder learns first order features in the raw input such as edges in an image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77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N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Autoencoders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994" y="1828801"/>
            <a:ext cx="7719460" cy="4716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1828801"/>
            <a:ext cx="3198538" cy="4591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546" y="3275463"/>
            <a:ext cx="3739487" cy="194210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layer learns second-order features corresponding to patterns in  the appearance of first-order features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3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5125"/>
            <a:ext cx="3975100" cy="1325563"/>
          </a:xfrm>
        </p:spPr>
        <p:txBody>
          <a:bodyPr>
            <a:normAutofit/>
          </a:bodyPr>
          <a:lstStyle/>
          <a:p>
            <a: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ase: Deep Autoencoders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87407" y="1882753"/>
            <a:ext cx="638872" cy="34671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960748" y="2768246"/>
            <a:ext cx="589852" cy="329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36238" y="3716830"/>
            <a:ext cx="589853" cy="347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cxnSp>
        <p:nvCxnSpPr>
          <p:cNvPr id="6" name="Straight Connector 5"/>
          <p:cNvCxnSpPr>
            <a:stCxn id="4" idx="4"/>
          </p:cNvCxnSpPr>
          <p:nvPr/>
        </p:nvCxnSpPr>
        <p:spPr>
          <a:xfrm>
            <a:off x="1255674" y="3097924"/>
            <a:ext cx="0" cy="618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06859" y="1968125"/>
            <a:ext cx="2509024" cy="34671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search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906859" y="2768246"/>
            <a:ext cx="2509024" cy="329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 compression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1906860" y="3557238"/>
            <a:ext cx="2509024" cy="78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Topic modelling and information retrieval</a:t>
            </a:r>
            <a:endParaRPr lang="en-IN" dirty="0"/>
          </a:p>
        </p:txBody>
      </p:sp>
      <p:cxnSp>
        <p:nvCxnSpPr>
          <p:cNvPr id="10" name="Straight Connector 9"/>
          <p:cNvCxnSpPr>
            <a:stCxn id="3" idx="4"/>
            <a:endCxn id="3" idx="4"/>
          </p:cNvCxnSpPr>
          <p:nvPr/>
        </p:nvCxnSpPr>
        <p:spPr>
          <a:xfrm>
            <a:off x="1306843" y="222946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55674" y="2229466"/>
            <a:ext cx="0" cy="538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918384" y="0"/>
            <a:ext cx="7273616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437927"/>
            <a:ext cx="5765800" cy="2085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33" y="3048000"/>
            <a:ext cx="6321117" cy="38100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8356600" y="2768246"/>
            <a:ext cx="0" cy="948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18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02100" cy="1325563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 Deep Autoencoders</a:t>
            </a:r>
            <a:endParaRPr lang="en-IN" dirty="0"/>
          </a:p>
        </p:txBody>
      </p:sp>
      <p:sp>
        <p:nvSpPr>
          <p:cNvPr id="3" name="Oval 2"/>
          <p:cNvSpPr/>
          <p:nvPr/>
        </p:nvSpPr>
        <p:spPr>
          <a:xfrm>
            <a:off x="987407" y="1882753"/>
            <a:ext cx="638872" cy="34671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960748" y="2768246"/>
            <a:ext cx="589852" cy="32967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36238" y="3716830"/>
            <a:ext cx="589853" cy="347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cxnSp>
        <p:nvCxnSpPr>
          <p:cNvPr id="6" name="Straight Connector 5"/>
          <p:cNvCxnSpPr>
            <a:stCxn id="4" idx="4"/>
          </p:cNvCxnSpPr>
          <p:nvPr/>
        </p:nvCxnSpPr>
        <p:spPr>
          <a:xfrm>
            <a:off x="1255674" y="3097924"/>
            <a:ext cx="0" cy="618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06859" y="1968125"/>
            <a:ext cx="2509024" cy="3467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search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906859" y="2768246"/>
            <a:ext cx="2509024" cy="32967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 compression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1906860" y="3557238"/>
            <a:ext cx="2509024" cy="78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Topic modelling and information retrieval</a:t>
            </a:r>
            <a:endParaRPr lang="en-IN" dirty="0"/>
          </a:p>
        </p:txBody>
      </p:sp>
      <p:cxnSp>
        <p:nvCxnSpPr>
          <p:cNvPr id="10" name="Straight Connector 9"/>
          <p:cNvCxnSpPr>
            <a:stCxn id="3" idx="4"/>
            <a:endCxn id="3" idx="4"/>
          </p:cNvCxnSpPr>
          <p:nvPr/>
        </p:nvCxnSpPr>
        <p:spPr>
          <a:xfrm>
            <a:off x="1306843" y="222946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55674" y="2229466"/>
            <a:ext cx="0" cy="538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46700" y="0"/>
            <a:ext cx="68453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0"/>
            <a:ext cx="684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7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911600" cy="1325563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Case: Deep </a:t>
            </a:r>
            <a: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  <a:endParaRPr lang="en-IN" dirty="0"/>
          </a:p>
        </p:txBody>
      </p:sp>
      <p:sp>
        <p:nvSpPr>
          <p:cNvPr id="3" name="Oval 2"/>
          <p:cNvSpPr/>
          <p:nvPr/>
        </p:nvSpPr>
        <p:spPr>
          <a:xfrm>
            <a:off x="987407" y="1882753"/>
            <a:ext cx="638872" cy="34671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1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960748" y="2768246"/>
            <a:ext cx="589852" cy="329678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5" name="Oval 4"/>
          <p:cNvSpPr/>
          <p:nvPr/>
        </p:nvSpPr>
        <p:spPr>
          <a:xfrm>
            <a:off x="936238" y="3716830"/>
            <a:ext cx="589853" cy="34771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3</a:t>
            </a:r>
            <a:endParaRPr lang="en-IN" dirty="0"/>
          </a:p>
        </p:txBody>
      </p:sp>
      <p:cxnSp>
        <p:nvCxnSpPr>
          <p:cNvPr id="6" name="Straight Connector 5"/>
          <p:cNvCxnSpPr>
            <a:stCxn id="4" idx="4"/>
          </p:cNvCxnSpPr>
          <p:nvPr/>
        </p:nvCxnSpPr>
        <p:spPr>
          <a:xfrm>
            <a:off x="1255674" y="3097924"/>
            <a:ext cx="0" cy="6189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906859" y="1968125"/>
            <a:ext cx="2509024" cy="3467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Image search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906859" y="2768246"/>
            <a:ext cx="2509024" cy="3296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Data compression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1906860" y="3557238"/>
            <a:ext cx="2509024" cy="78616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Topic modelling and information retrieval</a:t>
            </a:r>
            <a:endParaRPr lang="en-IN" dirty="0"/>
          </a:p>
        </p:txBody>
      </p:sp>
      <p:cxnSp>
        <p:nvCxnSpPr>
          <p:cNvPr id="10" name="Straight Connector 9"/>
          <p:cNvCxnSpPr>
            <a:stCxn id="3" idx="4"/>
            <a:endCxn id="3" idx="4"/>
          </p:cNvCxnSpPr>
          <p:nvPr/>
        </p:nvCxnSpPr>
        <p:spPr>
          <a:xfrm>
            <a:off x="1306843" y="222946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255674" y="2229466"/>
            <a:ext cx="0" cy="5387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796652" y="0"/>
            <a:ext cx="7395348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26176" t="21402" r="2141" b="34773"/>
          <a:stretch/>
        </p:blipFill>
        <p:spPr>
          <a:xfrm>
            <a:off x="4872331" y="1307224"/>
            <a:ext cx="6951369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0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5" grpId="0" animBg="1"/>
      <p:bldP spid="7" grpId="0" animBg="1"/>
      <p:bldP spid="8" grpId="0" animBg="1"/>
      <p:bldP spid="9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7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537390" y="1459768"/>
            <a:ext cx="3932330" cy="164933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“Machine learning is concerned with computer programs that automatically improved their performance through experience”</a:t>
            </a:r>
            <a:endParaRPr lang="en-IN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81" y="2229040"/>
            <a:ext cx="6181725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7675933" y="3204440"/>
            <a:ext cx="3793787" cy="3287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Machine-learning programs often fail to deliver expected results.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Reasons for this are numerous: lack of (suitable) data, data bias, privacy problems, badly chosen tasks and algorithms, lack of resources, and evaluation problems.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293600" cy="11886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27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0200" y="3107035"/>
            <a:ext cx="4724400" cy="132343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IN" sz="20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is an artificial intelligence function that imitates the workings of the human brain in processing data and creating patterns for use in decision making.</a:t>
            </a:r>
            <a:r>
              <a:rPr lang="en-IN" dirty="0">
                <a:solidFill>
                  <a:srgbClr val="111111"/>
                </a:solidFill>
                <a:latin typeface="SourceSansPro"/>
              </a:rPr>
              <a:t> 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892300"/>
            <a:ext cx="6218237" cy="435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46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760020"/>
            <a:ext cx="4724400" cy="224676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 not draw conclusions in the cross-domain boundary areas.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Unable to learn from limited examples.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limited in its current form.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cannot take complex decision beyond any previous training.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257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300" y="1892300"/>
            <a:ext cx="6218237" cy="435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03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472" y="2583031"/>
            <a:ext cx="12239018" cy="1325563"/>
          </a:xfr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algn="ctr"/>
            <a:r>
              <a:rPr lang="en-IN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  <a:endParaRPr lang="en-IN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745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421" y="2127852"/>
            <a:ext cx="5001260" cy="10156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 autoencoder is a type of artificial neural </a:t>
            </a:r>
            <a:r>
              <a:rPr lang="en-IN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network used 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learn efficient data </a:t>
            </a:r>
            <a:r>
              <a:rPr lang="en-IN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coding's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 in an unsupervised manner.  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2192000" cy="10363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285" y="2008187"/>
            <a:ext cx="6665155" cy="3857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3522870"/>
            <a:ext cx="4966481" cy="142435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aim of an </a:t>
            </a:r>
            <a:r>
              <a:rPr lang="en-I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en-I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is to learn a representation (encoding) for a set of data, typically for dimensionality reduction, by training the network to ignore signal “noise.”</a:t>
            </a:r>
          </a:p>
        </p:txBody>
      </p:sp>
    </p:spTree>
    <p:extLst>
      <p:ext uri="{BB962C8B-B14F-4D97-AF65-F5344CB8AC3E}">
        <p14:creationId xmlns:p14="http://schemas.microsoft.com/office/powerpoint/2010/main" val="2305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1" y="1587500"/>
            <a:ext cx="6644640" cy="4279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48537" y="2441694"/>
            <a:ext cx="461994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        Key facts about autoencoders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203441" y="2811026"/>
            <a:ext cx="52503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an unsupervised ML algorithm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minimizes the same objective function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neural network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neural networks target output is its input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482600" y="0"/>
            <a:ext cx="126746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AUTOENCODERS</a:t>
            </a:r>
            <a:endParaRPr lang="en-IN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80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</TotalTime>
  <Words>649</Words>
  <Application>Microsoft Office PowerPoint</Application>
  <PresentationFormat>Widescreen</PresentationFormat>
  <Paragraphs>115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SourceSansPro</vt:lpstr>
      <vt:lpstr>Times New Roman</vt:lpstr>
      <vt:lpstr>Wingdings</vt:lpstr>
      <vt:lpstr>Office Theme</vt:lpstr>
      <vt:lpstr>FRAUD DETECTION </vt:lpstr>
      <vt:lpstr>OBJECTIVE </vt:lpstr>
      <vt:lpstr>PowerPoint Presentation</vt:lpstr>
      <vt:lpstr>PowerPoint Presentation</vt:lpstr>
      <vt:lpstr>PowerPoint Presentation</vt:lpstr>
      <vt:lpstr>PowerPoint Presentation</vt:lpstr>
      <vt:lpstr>AUTOENCODERS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of Autoencoders</vt:lpstr>
      <vt:lpstr>Architecture of Autoencoders</vt:lpstr>
      <vt:lpstr>Architecture of Autoencoders</vt:lpstr>
      <vt:lpstr>PowerPoint Presentation</vt:lpstr>
      <vt:lpstr>1. Convolution Autoencoders</vt:lpstr>
      <vt:lpstr>Use case of CAE:</vt:lpstr>
      <vt:lpstr>Use case of CAE:</vt:lpstr>
      <vt:lpstr>Use case of CAE:</vt:lpstr>
      <vt:lpstr>2. sparse Autoencoders</vt:lpstr>
      <vt:lpstr>3. Deep Autoencoders</vt:lpstr>
      <vt:lpstr>Deep Autoencoders</vt:lpstr>
      <vt:lpstr>Deep Autoencoders</vt:lpstr>
      <vt:lpstr>Use Case: Deep Autoencoders</vt:lpstr>
      <vt:lpstr>Use Case: Deep Autoencoders</vt:lpstr>
      <vt:lpstr>Use Case: Deep  Autoencoders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Chethana</dc:creator>
  <cp:lastModifiedBy>Windows User</cp:lastModifiedBy>
  <cp:revision>107</cp:revision>
  <dcterms:created xsi:type="dcterms:W3CDTF">2019-03-27T05:59:10Z</dcterms:created>
  <dcterms:modified xsi:type="dcterms:W3CDTF">2019-06-11T03:06:49Z</dcterms:modified>
</cp:coreProperties>
</file>